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22"/>
  </p:notesMasterIdLst>
  <p:sldIdLst>
    <p:sldId id="862" r:id="rId5"/>
    <p:sldId id="2313" r:id="rId6"/>
    <p:sldId id="2315" r:id="rId7"/>
    <p:sldId id="2317" r:id="rId8"/>
    <p:sldId id="2316" r:id="rId9"/>
    <p:sldId id="2318" r:id="rId10"/>
    <p:sldId id="2319" r:id="rId11"/>
    <p:sldId id="2320" r:id="rId12"/>
    <p:sldId id="2321" r:id="rId13"/>
    <p:sldId id="2322" r:id="rId14"/>
    <p:sldId id="2323" r:id="rId15"/>
    <p:sldId id="925" r:id="rId16"/>
    <p:sldId id="552" r:id="rId17"/>
    <p:sldId id="440" r:id="rId18"/>
    <p:sldId id="553" r:id="rId19"/>
    <p:sldId id="926" r:id="rId20"/>
    <p:sldId id="927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B6C88-623F-4170-BC64-88E3BCC9B1A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9DD66-CD34-47D1-95B2-2C89B0C841F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4162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1DA6-D4F1-4EAF-91E7-3353249C878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621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1DA6-D4F1-4EAF-91E7-3353249C878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570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1DA6-D4F1-4EAF-91E7-3353249C878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794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0688" y="684213"/>
            <a:ext cx="5945187" cy="334486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Film-Intro. Auf einer Fläche von 40 Hektar befinden sich u. a. ein Fußball- und Leichtathletikstadion mit Flutlichtanlage für 8.000 Zuschauer, zwei Schwimmhallen mit bis zu 600 Zuschauerplätzen, eine Leichtathletikhalle sowie viele weitere Hallen, (</a:t>
            </a:r>
            <a:r>
              <a:rPr lang="de-DE" dirty="0" err="1"/>
              <a:t>z.B</a:t>
            </a:r>
            <a:r>
              <a:rPr lang="de-DE" dirty="0"/>
              <a:t> Halle 500 Zuschauer),  Sportplätze und Spielfelder.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47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64CBD-E6EA-4A43-99C8-C107F23DE09A}" type="slidenum"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47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132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3AD31-C505-F82E-83E8-EA1B11ADD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0EB67B9-1E65-1112-99DE-70285F6313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684213"/>
            <a:ext cx="5945187" cy="3344862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2353529-FAD3-7C9D-5ED3-E23D5E6FD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Film-Intro. Auf einer Fläche von 40 Hektar befinden sich u. a. ein Fußball- und Leichtathletikstadion mit Flutlichtanlage für 8.000 Zuschauer, zwei Schwimmhallen mit bis zu 600 Zuschauerplätzen, eine Leichtathletikhalle sowie viele weitere Hallen, (</a:t>
            </a:r>
            <a:r>
              <a:rPr lang="de-DE" dirty="0" err="1"/>
              <a:t>z.B</a:t>
            </a:r>
            <a:r>
              <a:rPr lang="de-DE" dirty="0"/>
              <a:t> Halle 500 Zuschauer),  Sportplätze und Spielfelder.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186C04-70C8-AE13-B2FA-13BB42944D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47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64CBD-E6EA-4A43-99C8-C107F23DE09A}" type="slidenum"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47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256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1DA6-D4F1-4EAF-91E7-3353249C878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264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1DA6-D4F1-4EAF-91E7-3353249C878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5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B6EAD-C3C8-3ED5-7FE3-9545257BD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71795F8-465C-BFE0-72CE-7E0A1D01E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E74738-7C02-C722-B9E8-CF13EF17A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327821-1544-618D-1C16-CC9AAFD6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3B299C-84B7-64D4-763B-54113F66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167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EA948-98B6-9D4A-1312-D28C8ADA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AF0EB-CFDB-51FE-A307-AD2B0857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A7F20C-1EB5-D2C3-8C6F-A70629672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7DCDBB-5101-ACC1-2E63-0FF59E6F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74D5B9-EA4D-401C-937D-DB8BA164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826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F77E1-47E7-52E5-DD19-CD7DF0DBA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4A5FE0-1445-1486-967B-7C1663DA6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224015-886E-2A0A-3786-5FBE0DD10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FCFA86-D041-9A0D-E694-899DC32F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1C422F-C309-AED9-FECC-56D31783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36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981CB-7629-3E05-AACD-6B2813D77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72A52A-2844-BCA7-3DDD-0FFB993E4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E5BD204-B291-40AB-D4C4-3E26C08E7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BE044B6-0774-5282-028E-114F1546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E70FAE-CBA3-311F-31E6-E5FD7ABB7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C19D46-DB55-EB55-1737-39B3E4B69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10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059FF-7EE9-FCD8-713E-683107CDA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0D3085-5DBB-2805-059B-620E8503F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3ACB2B-F20F-6AF8-4336-DC4C8718B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70319DC-9099-F699-3BAE-A95C06918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8721B5B-0B4A-4DA6-00D6-A2A67F8128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55CB120-17DC-CD66-FF6E-C9FD15AE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927B397-28CB-23E3-7176-03C77853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E5B0AA6-B678-58F4-8330-8E2996E8F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35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E4D4F9-EFA3-B74E-C770-A6A731BC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654D15-143E-0BF1-DC99-458A64E89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0E9FC0-A751-A266-0A67-A3DCC5D9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F02A42-7AEB-94FE-92E7-81A4A1FAD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6636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143AFF1-89EC-5D6E-8F52-D1739ED67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9AF5515-282E-73D4-4D74-F6350CCBB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0AED5F-962E-B401-E47F-42E24CF7C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80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C32655-3FB8-9C1E-F29F-155EF451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CF1E67-B059-B35B-9984-E0A16649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9BF27C-B8C0-3B10-E2BC-29C57F9F2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9FFE20-D739-24AC-9830-DCD2487B5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92AD87-ACC1-7321-8C98-04293FD77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FA3863-2FCB-85A5-89C1-F1D6B937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70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1A9B8-23D1-8DA9-D0ED-803D6C87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3616727-296B-99A2-9BC2-A8471CBD5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5AC8EE-D8C8-3906-1755-0CEC846C4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2BF263-F3E4-5DA2-8892-330799C8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325E7B6-3CF8-4E4D-3F35-FC258EE01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B5BDF7-28E5-915A-5BF2-F01E25F43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03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67CBB-A25A-225C-51F3-1860A9A6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7118521-09AF-9D8B-636D-95CBCF5EA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911D04-73D5-41DF-11A2-0050BB8C5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7C950B-83D3-449D-92B6-EB013FE6A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E830C-4F95-4EBA-23D8-2F45EF972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764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CA1AEF-40B8-47C2-8033-0971142615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5BF025-E4EA-DDDE-6991-863478B36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990472-297A-FF6F-0431-FA0A72F5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41F6AA-462A-1232-64EC-955914DF2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1CBBDB-3979-FD68-DCA0-4DC8A9622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048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" y="15344"/>
            <a:ext cx="1253061" cy="129066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942" y="2644"/>
            <a:ext cx="1253061" cy="129066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103B636-23C2-71BE-5575-9BFB8E7EC668}"/>
              </a:ext>
            </a:extLst>
          </p:cNvPr>
          <p:cNvSpPr txBox="1"/>
          <p:nvPr/>
        </p:nvSpPr>
        <p:spPr>
          <a:xfrm>
            <a:off x="1919536" y="360243"/>
            <a:ext cx="8352928" cy="888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tIns="72000" rtlCol="0">
            <a:spAutoFit/>
          </a:bodyPr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C I S M   E U R O P E</a:t>
            </a:r>
          </a:p>
          <a:p>
            <a:pPr algn="ctr"/>
            <a:r>
              <a:rPr lang="de-DE" sz="1801" b="1" dirty="0">
                <a:solidFill>
                  <a:schemeClr val="bg1"/>
                </a:solidFill>
                <a:latin typeface="Arial Black" panose="020B0A04020102020204" pitchFamily="34" charset="0"/>
              </a:rPr>
              <a:t>International</a:t>
            </a:r>
            <a:r>
              <a:rPr lang="de-DE" sz="1801" b="1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 Military Sport Council</a:t>
            </a:r>
            <a:endParaRPr lang="de-DE" sz="1801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21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502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2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3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77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597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16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36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55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558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2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2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769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2" b="1"/>
            </a:lvl1pPr>
            <a:lvl2pPr marL="457193" indent="0">
              <a:buNone/>
              <a:defRPr sz="2000" b="1"/>
            </a:lvl2pPr>
            <a:lvl3pPr marL="914390" indent="0">
              <a:buNone/>
              <a:defRPr sz="1801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7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2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2" b="1"/>
            </a:lvl1pPr>
            <a:lvl2pPr marL="457193" indent="0">
              <a:buNone/>
              <a:defRPr sz="2000" b="1"/>
            </a:lvl2pPr>
            <a:lvl3pPr marL="914390" indent="0">
              <a:buNone/>
              <a:defRPr sz="1801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7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2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10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6385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344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3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193" indent="0">
              <a:buNone/>
              <a:defRPr sz="1200"/>
            </a:lvl2pPr>
            <a:lvl3pPr marL="914390" indent="0">
              <a:buNone/>
              <a:defRPr sz="1001"/>
            </a:lvl3pPr>
            <a:lvl4pPr marL="1371583" indent="0">
              <a:buNone/>
              <a:defRPr sz="901"/>
            </a:lvl4pPr>
            <a:lvl5pPr marL="1828777" indent="0">
              <a:buNone/>
              <a:defRPr sz="901"/>
            </a:lvl5pPr>
            <a:lvl6pPr marL="2285972" indent="0">
              <a:buNone/>
              <a:defRPr sz="901"/>
            </a:lvl6pPr>
            <a:lvl7pPr marL="2743167" indent="0">
              <a:buNone/>
              <a:defRPr sz="901"/>
            </a:lvl7pPr>
            <a:lvl8pPr marL="3200360" indent="0">
              <a:buNone/>
              <a:defRPr sz="901"/>
            </a:lvl8pPr>
            <a:lvl9pPr marL="3657555" indent="0">
              <a:buNone/>
              <a:defRPr sz="90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417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3" indent="0">
              <a:buNone/>
              <a:defRPr sz="2800"/>
            </a:lvl2pPr>
            <a:lvl3pPr marL="914390" indent="0">
              <a:buNone/>
              <a:defRPr sz="2402"/>
            </a:lvl3pPr>
            <a:lvl4pPr marL="1371583" indent="0">
              <a:buNone/>
              <a:defRPr sz="2000"/>
            </a:lvl4pPr>
            <a:lvl5pPr marL="1828777" indent="0">
              <a:buNone/>
              <a:defRPr sz="2000"/>
            </a:lvl5pPr>
            <a:lvl6pPr marL="2285972" indent="0">
              <a:buNone/>
              <a:defRPr sz="2000"/>
            </a:lvl6pPr>
            <a:lvl7pPr marL="2743167" indent="0">
              <a:buNone/>
              <a:defRPr sz="2000"/>
            </a:lvl7pPr>
            <a:lvl8pPr marL="3200360" indent="0">
              <a:buNone/>
              <a:defRPr sz="2000"/>
            </a:lvl8pPr>
            <a:lvl9pPr marL="3657555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1"/>
            </a:lvl1pPr>
            <a:lvl2pPr marL="457193" indent="0">
              <a:buNone/>
              <a:defRPr sz="1200"/>
            </a:lvl2pPr>
            <a:lvl3pPr marL="914390" indent="0">
              <a:buNone/>
              <a:defRPr sz="1001"/>
            </a:lvl3pPr>
            <a:lvl4pPr marL="1371583" indent="0">
              <a:buNone/>
              <a:defRPr sz="901"/>
            </a:lvl4pPr>
            <a:lvl5pPr marL="1828777" indent="0">
              <a:buNone/>
              <a:defRPr sz="901"/>
            </a:lvl5pPr>
            <a:lvl6pPr marL="2285972" indent="0">
              <a:buNone/>
              <a:defRPr sz="901"/>
            </a:lvl6pPr>
            <a:lvl7pPr marL="2743167" indent="0">
              <a:buNone/>
              <a:defRPr sz="901"/>
            </a:lvl7pPr>
            <a:lvl8pPr marL="3200360" indent="0">
              <a:buNone/>
              <a:defRPr sz="901"/>
            </a:lvl8pPr>
            <a:lvl9pPr marL="3657555" indent="0">
              <a:buNone/>
              <a:defRPr sz="90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865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25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843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F72AF-A848-50CF-5DCC-6FCFB03A8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71C44-C156-7465-CEBF-A922CA60D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62"/>
          </a:xfrm>
        </p:spPr>
        <p:txBody>
          <a:bodyPr/>
          <a:lstStyle>
            <a:lvl1pPr marL="0" indent="0" algn="ctr">
              <a:buNone/>
              <a:defRPr sz="2402"/>
            </a:lvl1pPr>
            <a:lvl2pPr marL="457193" indent="0" algn="ctr">
              <a:buNone/>
              <a:defRPr sz="2000"/>
            </a:lvl2pPr>
            <a:lvl3pPr marL="914390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7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7" indent="0" algn="ctr">
              <a:buNone/>
              <a:defRPr sz="1600"/>
            </a:lvl7pPr>
            <a:lvl8pPr marL="3200360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07747-1DD1-D193-FD30-033A14C3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FE10-3C25-4A32-8F14-BF8C3BE748E5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621AA-8007-3683-33AD-C889EDE10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FCD41-432B-1FC9-98D2-FEC5CF44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56ECF-5EEB-46F2-AC23-3AE224B06B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73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06842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3389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2297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7660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58344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49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1277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097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81152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049083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14867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E532D9D1-B529-E343-BBE9-62E4D07F61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985" b="1312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27272280-9D3B-3C40-A63F-BD2C57CBC1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80001" y="5280000"/>
            <a:ext cx="1631999" cy="1198725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AE55519-0BEB-8E47-9C6C-92064AE8F6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0000" y="2256"/>
            <a:ext cx="1632000" cy="369600"/>
          </a:xfrm>
          <a:solidFill>
            <a:schemeClr val="tx2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sz="1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Streitkräftebasis</a:t>
            </a:r>
          </a:p>
        </p:txBody>
      </p:sp>
    </p:spTree>
    <p:extLst>
      <p:ext uri="{BB962C8B-B14F-4D97-AF65-F5344CB8AC3E}">
        <p14:creationId xmlns:p14="http://schemas.microsoft.com/office/powerpoint/2010/main" val="201215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AF1780E6-C007-B242-9034-69EBF6B0A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985" b="4057"/>
          <a:stretch/>
        </p:blipFill>
        <p:spPr>
          <a:xfrm>
            <a:off x="2" y="1"/>
            <a:ext cx="12191999" cy="6618817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6475FDC5-7DE3-394D-BB1B-8B2D0A3C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02AB30B-0B1D-364E-AD46-BA9D80095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19A667F2-AF91-7B47-ABE5-ABEEAB5D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2725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char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8C9FC737-BF8C-6A45-8F9E-908DEBE52E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618817"/>
          </a:xfrm>
          <a:solidFill>
            <a:schemeClr val="accent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50870D-D00E-FD43-A453-DAB3AE51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EE68BF-85F8-314C-9293-830BFEEF1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9FEDDD-0E31-0E4A-919C-C188B2EB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9309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 und Bild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117" y="1989667"/>
            <a:ext cx="4320000" cy="4320116"/>
          </a:xfrm>
        </p:spPr>
        <p:txBody>
          <a:bodyPr>
            <a:noAutofit/>
          </a:bodyPr>
          <a:lstStyle>
            <a:lvl1pPr marL="0" indent="0">
              <a:buNone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E3D6320-5680-ED48-A7F7-59F42C345D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1339849"/>
            <a:ext cx="4320000" cy="624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r>
              <a:rPr lang="de-DE" dirty="0"/>
              <a:t>Untertitel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54B8BCF7-7F4A-0646-9ACF-FCAD3203EE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88000" y="1339851"/>
            <a:ext cx="7104000" cy="4950883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9252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117" y="1989667"/>
            <a:ext cx="8640000" cy="4320119"/>
          </a:xfrm>
        </p:spPr>
        <p:txBody>
          <a:bodyPr>
            <a:noAutofit/>
          </a:bodyPr>
          <a:lstStyle>
            <a:lvl1pPr marL="0" indent="0">
              <a:buNone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E3D6320-5680-ED48-A7F7-59F42C345D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1339849"/>
            <a:ext cx="8640000" cy="624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r>
              <a:rPr lang="de-DE" dirty="0"/>
              <a:t>Untertitel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 algn="l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</p:spTree>
    <p:extLst>
      <p:ext uri="{BB962C8B-B14F-4D97-AF65-F5344CB8AC3E}">
        <p14:creationId xmlns:p14="http://schemas.microsoft.com/office/powerpoint/2010/main" val="34888672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s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117" y="1989668"/>
            <a:ext cx="8640000" cy="4320117"/>
          </a:xfrm>
        </p:spPr>
        <p:txBody>
          <a:bodyPr>
            <a:noAutofit/>
          </a:bodyPr>
          <a:lstStyle>
            <a:lvl1pPr marL="143996" indent="-143996">
              <a:buFont typeface="Wingdings" pitchFamily="2" charset="2"/>
              <a:buChar char="§"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E3D6320-5680-ED48-A7F7-59F42C345D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1339849"/>
            <a:ext cx="8640000" cy="624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r>
              <a:rPr lang="de-DE" dirty="0"/>
              <a:t>Untertitel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</p:spTree>
    <p:extLst>
      <p:ext uri="{BB962C8B-B14F-4D97-AF65-F5344CB8AC3E}">
        <p14:creationId xmlns:p14="http://schemas.microsoft.com/office/powerpoint/2010/main" val="3028115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äulen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68883" y="2003248"/>
            <a:ext cx="3840000" cy="4306537"/>
          </a:xfrm>
        </p:spPr>
        <p:txBody>
          <a:bodyPr>
            <a:noAutofit/>
          </a:bodyPr>
          <a:lstStyle>
            <a:lvl1pPr marL="143996" indent="-143996">
              <a:buFont typeface="Wingdings" pitchFamily="2" charset="2"/>
              <a:buChar char="§"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E3D6320-5680-ED48-A7F7-59F42C345D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1339849"/>
            <a:ext cx="8640000" cy="624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r>
              <a:rPr lang="de-DE" dirty="0"/>
              <a:t>Untertitel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500588F-41F5-FB4F-83EE-473FF8FEBC1E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383118" y="1989667"/>
            <a:ext cx="7198783" cy="4320117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0922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68883" y="2003248"/>
            <a:ext cx="3840000" cy="4306537"/>
          </a:xfrm>
        </p:spPr>
        <p:txBody>
          <a:bodyPr>
            <a:noAutofit/>
          </a:bodyPr>
          <a:lstStyle>
            <a:lvl1pPr marL="143996" indent="-143996">
              <a:buFont typeface="Wingdings" pitchFamily="2" charset="2"/>
              <a:buChar char="§"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E3D6320-5680-ED48-A7F7-59F42C345D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1339849"/>
            <a:ext cx="8640000" cy="624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r>
              <a:rPr lang="de-DE" dirty="0"/>
              <a:t>Untertitel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CA21C0A4-2921-F14C-A83C-320D0FC3404A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383117" y="2002368"/>
            <a:ext cx="7200000" cy="4307417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747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3116" y="2003248"/>
            <a:ext cx="4800000" cy="4306537"/>
          </a:xfrm>
          <a:solidFill>
            <a:schemeClr val="accent1"/>
          </a:solidFill>
        </p:spPr>
        <p:txBody>
          <a:bodyPr lIns="108000" tIns="108000" rIns="108000" bIns="108000">
            <a:noAutofit/>
          </a:bodyPr>
          <a:lstStyle>
            <a:lvl1pPr marL="143996" indent="-143996">
              <a:buFont typeface="Wingdings" pitchFamily="2" charset="2"/>
              <a:buChar char="§"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E3D6320-5680-ED48-A7F7-59F42C345D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117" y="1339849"/>
            <a:ext cx="8640000" cy="624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r>
              <a:rPr lang="de-DE" dirty="0"/>
              <a:t>Untertitel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9AD25E-E81D-174E-97E3-6B7B523599C8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008883" y="2003248"/>
            <a:ext cx="4800000" cy="4306537"/>
          </a:xfrm>
          <a:solidFill>
            <a:schemeClr val="accent1"/>
          </a:solidFill>
        </p:spPr>
        <p:txBody>
          <a:bodyPr lIns="108000" tIns="108000" rIns="108000" bIns="108000">
            <a:noAutofit/>
          </a:bodyPr>
          <a:lstStyle>
            <a:lvl1pPr marL="143996" indent="-143996">
              <a:buFont typeface="Wingdings" pitchFamily="2" charset="2"/>
              <a:buChar char="§"/>
              <a:defRPr lang="de-DE" smtClean="0">
                <a:effectLst/>
              </a:defRPr>
            </a:lvl1pPr>
          </a:lstStyle>
          <a:p>
            <a:r>
              <a:rPr lang="de-DE" dirty="0" err="1">
                <a:effectLst/>
                <a:latin typeface="Arial" panose="020B0604020202020204" pitchFamily="34" charset="0"/>
              </a:rPr>
              <a:t>Soloriosa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dolecto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blam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ut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estecea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ribus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quidia</a:t>
            </a:r>
            <a:r>
              <a:rPr lang="de-DE" dirty="0">
                <a:effectLst/>
                <a:latin typeface="Arial" panose="020B0604020202020204" pitchFamily="34" charset="0"/>
              </a:rPr>
              <a:t> quas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recturero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volorum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volum</a:t>
            </a:r>
            <a:r>
              <a:rPr lang="de-DE" dirty="0">
                <a:effectLst/>
                <a:latin typeface="Arial" panose="020B0604020202020204" pitchFamily="34" charset="0"/>
              </a:rPr>
              <a:t>, cum si </a:t>
            </a:r>
            <a:r>
              <a:rPr lang="de-DE" dirty="0" err="1">
                <a:effectLst/>
                <a:latin typeface="Arial" panose="020B0604020202020204" pitchFamily="34" charset="0"/>
              </a:rPr>
              <a:t>cuptur</a:t>
            </a:r>
            <a:r>
              <a:rPr lang="de-DE" dirty="0"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eum</a:t>
            </a:r>
            <a:r>
              <a:rPr lang="de-DE" dirty="0">
                <a:effectLst/>
                <a:latin typeface="Arial" panose="020B0604020202020204" pitchFamily="34" charset="0"/>
              </a:rPr>
              <a:t> et </a:t>
            </a:r>
            <a:r>
              <a:rPr lang="de-DE" dirty="0" err="1">
                <a:effectLst/>
                <a:latin typeface="Arial" panose="020B0604020202020204" pitchFamily="34" charset="0"/>
              </a:rPr>
              <a:t>qui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que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pa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verum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facculpariat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eosandentiis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asped</a:t>
            </a:r>
            <a:r>
              <a:rPr lang="de-DE" dirty="0"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</a:rPr>
              <a:t>moditas</a:t>
            </a:r>
            <a:r>
              <a:rPr lang="de-DE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341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61A54758-588F-E94D-9E89-6041CDB62A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912001"/>
            <a:ext cx="12192000" cy="5706816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7367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hart ohne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3336E03-F047-B74A-BA8B-380BB258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05479FE-DBDE-9645-865A-097E28F8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64E2D09-860D-054C-BA42-CF9F3B36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49AAB67C-ADC2-6D4C-8E48-8F0BC1522B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618817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3500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Streitkräftebasis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(Einstufungsgrad: z. B. „Offen“)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746F-B42A-474D-94FA-02D6826DE614}" type="slidenum">
              <a:rPr lang="de-DE" smtClean="0"/>
              <a:t>‹Nr.›</a:t>
            </a:fld>
            <a:endParaRPr lang="de-DE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FFEAD8C-438F-2F42-A4FE-9072CD40D8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117" y="0"/>
            <a:ext cx="11425767" cy="912000"/>
          </a:xfrm>
        </p:spPr>
        <p:txBody>
          <a:bodyPr anchor="ctr" anchorCtr="0">
            <a:noAutofit/>
          </a:bodyPr>
          <a:lstStyle>
            <a:lvl1pPr marL="0" indent="0">
              <a:spcAft>
                <a:spcPts val="0"/>
              </a:spcAft>
              <a:buNone/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Überschrift – Platz für eine 2-zeilige </a:t>
            </a:r>
            <a:r>
              <a:rPr lang="de-DE" dirty="0" err="1"/>
              <a:t>überschrift</a:t>
            </a:r>
            <a:r>
              <a:rPr lang="de-DE" dirty="0"/>
              <a:t> in 15 Punkt </a:t>
            </a:r>
            <a:r>
              <a:rPr lang="de-DE" dirty="0" err="1"/>
              <a:t>Grösse</a:t>
            </a:r>
            <a:r>
              <a:rPr lang="de-DE" dirty="0"/>
              <a:t> oder eine 1-zeilge Überschrift in 23 Punkt</a:t>
            </a:r>
          </a:p>
        </p:txBody>
      </p:sp>
    </p:spTree>
    <p:extLst>
      <p:ext uri="{BB962C8B-B14F-4D97-AF65-F5344CB8AC3E}">
        <p14:creationId xmlns:p14="http://schemas.microsoft.com/office/powerpoint/2010/main" val="251387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4B5B925-DBAB-13C8-5A7D-4C8BCC40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C06610-F68D-49EE-EC01-571E5DC5E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3E5CE6-C260-57D2-1D65-11DA212E8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351D8-EE95-46EC-8711-DBB459EB4090}" type="datetimeFigureOut">
              <a:rPr lang="de-DE" smtClean="0"/>
              <a:t>21.05.2025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6A0612-7E81-2F14-40D4-BCD549946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1B9975-ECA6-C942-2B5C-415C43C05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EAAD-2BB2-4805-A710-EC3B23BDE3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180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2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EF0CA-361E-7D45-86BD-846CCE625FE9}" type="datetimeFigureOut">
              <a:rPr lang="de-DE" smtClean="0"/>
              <a:pPr/>
              <a:t>21.05.2025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2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B92EB-A253-0D44-B668-00D9F915542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71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19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7" indent="-342897" algn="l" defTabSz="4571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1" indent="-285748" algn="l" defTabSz="45719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9" indent="-228598" algn="l" defTabSz="457193" rtl="0" eaLnBrk="1" latinLnBrk="0" hangingPunct="1">
        <a:spcBef>
          <a:spcPct val="20000"/>
        </a:spcBef>
        <a:buFont typeface="Arial"/>
        <a:buChar char="•"/>
        <a:defRPr sz="2402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2" indent="-228598" algn="l" defTabSz="457193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5" indent="-228598" algn="l" defTabSz="457193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8" indent="-228598" algn="l" defTabSz="4571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5" indent="-228598" algn="l" defTabSz="4571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8" indent="-228598" algn="l" defTabSz="4571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2" indent="-228598" algn="l" defTabSz="4571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3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7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7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0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45719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8AC3B2-E6D1-44A8-BF3A-D00C005FB819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‹Nr.›</a:t>
            </a:fld>
            <a:endParaRPr 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38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7748B1C6-B46F-324B-89B7-C463650BB960}"/>
              </a:ext>
            </a:extLst>
          </p:cNvPr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117" y="1973579"/>
            <a:ext cx="114257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118" y="3928723"/>
            <a:ext cx="11425765" cy="15251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3117" y="6618000"/>
            <a:ext cx="1440000" cy="240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867">
                <a:solidFill>
                  <a:schemeClr val="bg1"/>
                </a:solidFill>
              </a:defRPr>
            </a:lvl1pPr>
          </a:lstStyle>
          <a:p>
            <a:r>
              <a:rPr lang="de-DE"/>
              <a:t>Streitkräftebasis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000" y="6618000"/>
            <a:ext cx="4800000" cy="240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ctr">
              <a:defRPr sz="867">
                <a:solidFill>
                  <a:schemeClr val="bg1"/>
                </a:solidFill>
              </a:defRPr>
            </a:lvl1pPr>
          </a:lstStyle>
          <a:p>
            <a:r>
              <a:rPr lang="de-DE"/>
              <a:t>Titel (Einstufungsgrad: z. B. „Offen“)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8883" y="6618000"/>
            <a:ext cx="1440000" cy="240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67">
                <a:solidFill>
                  <a:schemeClr val="bg1"/>
                </a:solidFill>
              </a:defRPr>
            </a:lvl1pPr>
          </a:lstStyle>
          <a:p>
            <a:fld id="{2C03746F-B42A-474D-94FA-02D6826DE61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BB21C0E-B258-C342-9000-E6239B3E04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t="19985" b="69560"/>
          <a:stretch/>
        </p:blipFill>
        <p:spPr>
          <a:xfrm>
            <a:off x="2" y="0"/>
            <a:ext cx="12191999" cy="91105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8662D73-CD98-3F4F-85C8-43C1E8F96E85}"/>
              </a:ext>
            </a:extLst>
          </p:cNvPr>
          <p:cNvSpPr/>
          <p:nvPr userDrawn="1"/>
        </p:nvSpPr>
        <p:spPr>
          <a:xfrm>
            <a:off x="0" y="2"/>
            <a:ext cx="12192000" cy="91104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3231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6" indent="-143996" algn="l" defTabSz="914377" rtl="0" eaLnBrk="1" latinLnBrk="0" hangingPunct="1">
        <a:lnSpc>
          <a:spcPct val="90000"/>
        </a:lnSpc>
        <a:spcBef>
          <a:spcPts val="0"/>
        </a:spcBef>
        <a:spcAft>
          <a:spcPts val="1733"/>
        </a:spcAft>
        <a:buClr>
          <a:schemeClr val="tx2"/>
        </a:buClr>
        <a:buFont typeface="Wingdings" pitchFamily="2" charset="2"/>
        <a:buChar char="§"/>
        <a:defRPr sz="1467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81">
          <p15:clr>
            <a:srgbClr val="F26B43"/>
          </p15:clr>
        </p15:guide>
        <p15:guide id="4" pos="5579">
          <p15:clr>
            <a:srgbClr val="F26B43"/>
          </p15:clr>
        </p15:guide>
        <p15:guide id="5" orient="horz" pos="3127">
          <p15:clr>
            <a:srgbClr val="F26B43"/>
          </p15:clr>
        </p15:guide>
        <p15:guide id="6" orient="horz" pos="633">
          <p15:clr>
            <a:srgbClr val="F26B43"/>
          </p15:clr>
        </p15:guide>
        <p15:guide id="7" orient="horz" pos="2981">
          <p15:clr>
            <a:srgbClr val="F26B43"/>
          </p15:clr>
        </p15:guide>
        <p15:guide id="8" pos="4263">
          <p15:clr>
            <a:srgbClr val="F26B43"/>
          </p15:clr>
        </p15:guide>
        <p15:guide id="9" orient="horz" pos="429">
          <p15:clr>
            <a:srgbClr val="F26B43"/>
          </p15:clr>
        </p15:guide>
        <p15:guide id="10" orient="horz" pos="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7.png"/><Relationship Id="rId7" Type="http://schemas.openxmlformats.org/officeDocument/2006/relationships/image" Target="../media/image16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emf"/><Relationship Id="rId11" Type="http://schemas.openxmlformats.org/officeDocument/2006/relationships/image" Target="../media/image20.emf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image" Target="../media/image6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jpeg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12" Type="http://schemas.openxmlformats.org/officeDocument/2006/relationships/image" Target="../media/image43.JPG"/><Relationship Id="rId17" Type="http://schemas.openxmlformats.org/officeDocument/2006/relationships/image" Target="../media/image48.jpeg"/><Relationship Id="rId2" Type="http://schemas.openxmlformats.org/officeDocument/2006/relationships/image" Target="../media/image6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jpe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JPG"/><Relationship Id="rId14" Type="http://schemas.openxmlformats.org/officeDocument/2006/relationships/image" Target="../media/image4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7.png"/><Relationship Id="rId7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7.png"/><Relationship Id="rId7" Type="http://schemas.openxmlformats.org/officeDocument/2006/relationships/image" Target="../media/image58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2BE6071A-E590-6117-2EA0-8C0137242033}"/>
              </a:ext>
            </a:extLst>
          </p:cNvPr>
          <p:cNvSpPr txBox="1"/>
          <p:nvPr/>
        </p:nvSpPr>
        <p:spPr>
          <a:xfrm>
            <a:off x="1905966" y="1863832"/>
            <a:ext cx="8380071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Candidates</a:t>
            </a: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6F6392-5710-4BF2-9465-CD0E1C04B8D5}"/>
              </a:ext>
            </a:extLst>
          </p:cNvPr>
          <p:cNvSpPr txBox="1"/>
          <p:nvPr/>
        </p:nvSpPr>
        <p:spPr>
          <a:xfrm>
            <a:off x="2033289" y="3429006"/>
            <a:ext cx="8125426" cy="323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Major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Oleg </a:t>
            </a:r>
            <a:r>
              <a:rPr kumimoji="0" lang="de-DE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Botsman</a:t>
            </a: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Russia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85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55088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Major General Oleg </a:t>
            </a:r>
            <a:r>
              <a:rPr kumimoji="0" lang="en-US" sz="2903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Botsman</a:t>
            </a:r>
            <a:r>
              <a:rPr kumimoji="0" lang="en-US" sz="290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90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kumimoji="0" lang="en-GB" sz="290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RUSSIA</a:t>
            </a:r>
            <a:r>
              <a:rPr kumimoji="0" lang="ru-RU" sz="290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endParaRPr kumimoji="0" lang="en-US" sz="2903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4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CANDIDATE TO THE CISM BOARD OF DIRECTORS </a:t>
            </a: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EUROPE</a:t>
            </a: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4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4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4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Sri Lanka, Colombo</a:t>
            </a: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 </a:t>
            </a:r>
            <a:r>
              <a:rPr kumimoji="0" lang="en-GB" sz="25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</a:t>
            </a:r>
            <a:r>
              <a:rPr kumimoji="0" lang="ru-RU" sz="25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2025</a:t>
            </a: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48351" y="623174"/>
            <a:ext cx="5487245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INTERNATIONAL MILITARY SPORTS COUNCIL 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41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05970" y="470790"/>
            <a:ext cx="447481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ACTIVITIES IN THE RUSSIAN FEDERATION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566" y="4147568"/>
            <a:ext cx="3759343" cy="25062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76" y="4147568"/>
            <a:ext cx="3759344" cy="25062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36" y="1207971"/>
            <a:ext cx="7264654" cy="27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2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93096" y="1216107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9134" y="290295"/>
            <a:ext cx="6728408" cy="94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ORGANISING WORLD-CLASS SPORTING EVENTS IN CISM SPORTS</a:t>
            </a:r>
            <a:endParaRPr kumimoji="0" lang="ru-RU" sz="1452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THE TERRITORY OF THE RUSSIAN FEDERATION </a:t>
            </a:r>
            <a:endParaRPr kumimoji="0" lang="ru-RU" sz="1452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2012 to 2018</a:t>
            </a:r>
          </a:p>
        </p:txBody>
      </p:sp>
      <p:sp>
        <p:nvSpPr>
          <p:cNvPr id="10" name="Текст 10"/>
          <p:cNvSpPr txBox="1">
            <a:spLocks/>
          </p:cNvSpPr>
          <p:nvPr/>
        </p:nvSpPr>
        <p:spPr>
          <a:xfrm>
            <a:off x="1457972" y="1567256"/>
            <a:ext cx="3462190" cy="372348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2" marR="0" lvl="0" indent="-259232" algn="just" defTabSz="914406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580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40th Military Parachuting World Championship (</a:t>
            </a:r>
            <a:r>
              <a:rPr kumimoji="0" lang="en-US" sz="5806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Kubinka</a:t>
            </a:r>
            <a:r>
              <a:rPr kumimoji="0" lang="en-US" sz="580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2016)</a:t>
            </a:r>
            <a:endParaRPr kumimoji="0" lang="ru-RU" sz="580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2" marR="0" lvl="0" indent="-259232" algn="just" defTabSz="914406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580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International Military Pentathlon Tournament (Moscow, 2017)</a:t>
            </a:r>
            <a:endParaRPr kumimoji="0" lang="ru-RU" sz="580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2" marR="0" lvl="0" indent="-259232" algn="just" defTabSz="914406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580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1st Military Indoor Climbing World Championship (Moscow, 2018)</a:t>
            </a:r>
            <a:endParaRPr kumimoji="0" lang="ru-RU" sz="580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2" marR="0" lvl="0" indent="-259232" algn="just" defTabSz="914406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580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50th Military Swimming and Lifesaving World Championship (Samara, 2018)</a:t>
            </a:r>
            <a:endParaRPr kumimoji="0" lang="ru-RU" sz="580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2" marR="0" lvl="0" indent="-259232" algn="just" defTabSz="914406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580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33rd Military Wrestling World Championship (Moscow, 2018)</a:t>
            </a:r>
            <a:endParaRPr kumimoji="0" lang="ru-RU" sz="580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87264" y="1497717"/>
            <a:ext cx="4355723" cy="315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GB" sz="1452" b="0" i="0" u="none" strike="noStrike" kern="1200" cap="none" spc="0" normalizeH="0" baseline="30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0" lang="en-GB" sz="14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CISM World </a:t>
            </a:r>
            <a:r>
              <a:rPr kumimoji="0" lang="en-US" sz="14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Winter Games, Sochi, 2017</a:t>
            </a:r>
            <a:endParaRPr kumimoji="0" lang="ru-RU" sz="145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 descr="F:\11111\IMG_577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897" y="3559649"/>
            <a:ext cx="4355723" cy="2807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11111\IMG_577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356" y="2000294"/>
            <a:ext cx="2863538" cy="14287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647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27502" y="470480"/>
            <a:ext cx="6830688" cy="315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</a:t>
            </a:r>
            <a:r>
              <a:rPr kumimoji="0" lang="ru-RU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</a:t>
            </a:r>
            <a:r>
              <a:rPr kumimoji="0" lang="en-US" sz="145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CISM BOARD OF DIRECTORS FROM EUROPE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220" y="1464264"/>
            <a:ext cx="3940938" cy="2622984"/>
          </a:xfrm>
          <a:prstGeom prst="roundRect">
            <a:avLst>
              <a:gd name="adj" fmla="val 3401"/>
            </a:avLst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11" name="Рисунок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645358" y="1265671"/>
            <a:ext cx="2073625" cy="1378380"/>
          </a:xfrm>
          <a:prstGeom prst="roundRect">
            <a:avLst>
              <a:gd name="adj" fmla="val 8729"/>
            </a:avLst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12" name="Рисунок 1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653944" y="2905589"/>
            <a:ext cx="2073625" cy="1372628"/>
          </a:xfrm>
          <a:prstGeom prst="roundRect">
            <a:avLst>
              <a:gd name="adj" fmla="val 8619"/>
            </a:avLst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13" name="Рисунок 12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425345" y="4278217"/>
            <a:ext cx="3070245" cy="1725933"/>
          </a:xfrm>
          <a:prstGeom prst="roundRect">
            <a:avLst>
              <a:gd name="adj" fmla="val 8619"/>
            </a:avLst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15" name="Рисунок 14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8103809" y="1263287"/>
            <a:ext cx="2386068" cy="1512470"/>
          </a:xfrm>
          <a:prstGeom prst="roundRect">
            <a:avLst>
              <a:gd name="adj" fmla="val 8289"/>
            </a:avLst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16" name="Рисунок 15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8103809" y="2905589"/>
            <a:ext cx="2386068" cy="1503277"/>
          </a:xfrm>
          <a:prstGeom prst="roundRect">
            <a:avLst>
              <a:gd name="adj" fmla="val 8509"/>
            </a:avLst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17" name="Рисунок 16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8101896" y="4567087"/>
            <a:ext cx="2436160" cy="1632945"/>
          </a:xfrm>
          <a:prstGeom prst="roundRect">
            <a:avLst>
              <a:gd name="adj" fmla="val 16667"/>
            </a:avLst>
          </a:prstGeom>
          <a:ln w="19050"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1645358" y="4452106"/>
            <a:ext cx="2164290" cy="1747927"/>
          </a:xfrm>
          <a:prstGeom prst="roundRect">
            <a:avLst>
              <a:gd name="adj" fmla="val 16667"/>
            </a:avLst>
          </a:prstGeom>
          <a:ln w="19050"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2626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73569" y="370549"/>
            <a:ext cx="6496202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EXPERIENCE OF CISM EVENTS IN THE RUSSIAN FEDERATION</a:t>
            </a: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0746" y="1855873"/>
            <a:ext cx="2021405" cy="1347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6418" y="1861490"/>
            <a:ext cx="1946653" cy="1362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83919" y="1262172"/>
            <a:ext cx="3736337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1st Military Men's Rugby-7 Challenge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</a:p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Moscow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2023</a:t>
            </a:r>
            <a:endParaRPr kumimoji="0" lang="ru-RU" sz="127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90633" y="4996785"/>
            <a:ext cx="3317851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78th CISM General Assembly and Congress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Moscow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13" name="Рисунок 1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606" y="3981937"/>
            <a:ext cx="587919" cy="5225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3297" y="1172400"/>
            <a:ext cx="3625360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3rd World Cadet Games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St. Petersburg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2022</a:t>
            </a:r>
            <a:endParaRPr kumimoji="0" lang="ru-RU" sz="127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3296" y="3439637"/>
            <a:ext cx="3070245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1st CISM Pre-University Educational Schools </a:t>
            </a:r>
            <a:r>
              <a:rPr kumimoji="0" lang="en-US" sz="127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Tournamen</a:t>
            </a:r>
            <a:r>
              <a:rPr kumimoji="0" lang="en-GB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Tula</a:t>
            </a:r>
            <a:r>
              <a:rPr kumimoji="0" lang="ru-RU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0" lang="en-US" sz="1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2024 </a:t>
            </a:r>
            <a:endParaRPr kumimoji="0" lang="ru-RU" sz="127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20" y="5471441"/>
            <a:ext cx="587919" cy="60719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Рисунок 15"/>
          <p:cNvPicPr/>
          <p:nvPr/>
        </p:nvPicPr>
        <p:blipFill>
          <a:blip r:embed="rId8"/>
          <a:stretch>
            <a:fillRect/>
          </a:stretch>
        </p:blipFill>
        <p:spPr>
          <a:xfrm>
            <a:off x="5081937" y="1126579"/>
            <a:ext cx="556793" cy="414501"/>
          </a:xfrm>
          <a:prstGeom prst="rect">
            <a:avLst/>
          </a:prstGeom>
        </p:spPr>
      </p:pic>
      <p:pic>
        <p:nvPicPr>
          <p:cNvPr id="17" name="Рисунок 16" descr="F:\11111\IMG_4783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298" y="1276353"/>
            <a:ext cx="634959" cy="44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F:\11111\IMG_4790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162" y="3429000"/>
            <a:ext cx="2453990" cy="150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F:\11111\TIM04131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162" y="5062109"/>
            <a:ext cx="2453990" cy="154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F:\11111\IMG_4788.JP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082" y="3429000"/>
            <a:ext cx="2730545" cy="150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https://avatars.mds.yandex.net/i?id=cb48291fffaf81d4f56230588a51f3f3-5337260-images-thumbs&amp;n=13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620" y="1588461"/>
            <a:ext cx="2208681" cy="1644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https://avatars.mds.yandex.net/i?id=0c424ffc2dc494fcc545201874f46e291888ad39-5233239-images-thumbs&amp;n=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156" y="1586901"/>
            <a:ext cx="2454899" cy="16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avatars.mds.yandex.net/i?id=af4b08ce3da325c64ae3aad3ca8f76f479fe75cd-10698057-images-thumbs&amp;n=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837" y="5471441"/>
            <a:ext cx="1801559" cy="109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avatars.mds.yandex.net/i?id=3fcebecbe64acb016f0ab013f29653a2a1108224-11230172-images-thumbs&amp;n=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961" y="5024010"/>
            <a:ext cx="2714666" cy="158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avatars.mds.yandex.net/i?id=3251c29de9becb3201814bbd0cdf6806e1f5a09d0e18caef-4120675-images-thumbs&amp;n=1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171" y="3947361"/>
            <a:ext cx="1831747" cy="103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45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025756" y="470230"/>
            <a:ext cx="614048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OFFICIAL </a:t>
            </a: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CISM </a:t>
            </a: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REPRESENTATIVE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55655" y="1460135"/>
            <a:ext cx="1723727" cy="5258042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kumimoji="0" lang="en-US" sz="1452" b="1" i="1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CISM WORLD CADET GAMES 2024</a:t>
            </a:r>
            <a:endParaRPr kumimoji="0" lang="ru-RU" sz="1452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Caracas</a:t>
            </a:r>
            <a:r>
              <a:rPr kumimoji="0" lang="ru-RU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Venezuela</a:t>
            </a:r>
            <a:r>
              <a:rPr kumimoji="0" lang="ru-RU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2024</a:t>
            </a:r>
            <a:endParaRPr kumimoji="0" lang="en-US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86629" y="1451450"/>
            <a:ext cx="1790231" cy="5285871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kumimoji="0" lang="ru-RU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GB" sz="1452" b="1" i="1" u="none" strike="noStrike" kern="120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WMC </a:t>
            </a: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JUDO</a:t>
            </a: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Santo Domingo</a:t>
            </a:r>
            <a:r>
              <a:rPr kumimoji="0" lang="ru-RU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Dominican Republic</a:t>
            </a:r>
            <a:r>
              <a:rPr kumimoji="0" lang="ru-RU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2023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6512" y="1460136"/>
            <a:ext cx="1831846" cy="5313699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sz="1452" b="1" i="1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rd</a:t>
            </a: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WMC BASKETBALL 3*3</a:t>
            </a:r>
            <a:endParaRPr kumimoji="0" lang="ru-RU" sz="1452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Novi Sad</a:t>
            </a:r>
            <a:r>
              <a:rPr kumimoji="0" lang="ru-RU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Serbia</a:t>
            </a:r>
            <a:r>
              <a:rPr kumimoji="0" lang="ru-RU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2024</a:t>
            </a:r>
            <a:endParaRPr kumimoji="0" lang="en-US" sz="1633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6679" y="1460136"/>
            <a:ext cx="1816393" cy="5285871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kumimoji="0" lang="ru-RU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sz="1452" b="1" i="1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WMC </a:t>
            </a:r>
            <a:endParaRPr kumimoji="0" lang="ru-RU" sz="1452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JUDO</a:t>
            </a:r>
            <a:endParaRPr kumimoji="0" lang="ru-RU" sz="1452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Tashkent, Uzbekistan</a:t>
            </a:r>
            <a:r>
              <a:rPr kumimoji="0" lang="ru-RU" sz="1452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</a:t>
            </a:r>
            <a:endParaRPr kumimoji="0" lang="en-US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53412" y="1614660"/>
            <a:ext cx="1763757" cy="34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778" y="2184709"/>
            <a:ext cx="1777582" cy="1067021"/>
          </a:xfrm>
          <a:prstGeom prst="rect">
            <a:avLst/>
          </a:prstGeom>
        </p:spPr>
      </p:pic>
      <p:pic>
        <p:nvPicPr>
          <p:cNvPr id="22" name="Рисунок 21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2" t="49455" r="18474" b="11708"/>
          <a:stretch/>
        </p:blipFill>
        <p:spPr>
          <a:xfrm>
            <a:off x="7170260" y="2184709"/>
            <a:ext cx="1692429" cy="1067021"/>
          </a:xfrm>
          <a:prstGeom prst="rect">
            <a:avLst/>
          </a:prstGeom>
        </p:spPr>
      </p:pic>
      <p:pic>
        <p:nvPicPr>
          <p:cNvPr id="23" name="Рисунок 2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043" y="2155538"/>
            <a:ext cx="1738181" cy="109619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249868" y="1460134"/>
            <a:ext cx="1774991" cy="5313699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54</a:t>
            </a:r>
            <a:r>
              <a:rPr kumimoji="0" lang="en-US" sz="1452" b="1" i="1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kumimoji="0" lang="en-US" sz="1452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WMC Shooting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Rio de Janeiro</a:t>
            </a:r>
            <a:r>
              <a:rPr kumimoji="0" lang="ru-RU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Brazil</a:t>
            </a:r>
            <a:r>
              <a:rPr kumimoji="0" lang="ru-RU" sz="163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2023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0432" y="4728433"/>
            <a:ext cx="1741651" cy="11721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4773" y="2126956"/>
            <a:ext cx="1705180" cy="112477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90" y="4843355"/>
            <a:ext cx="1759469" cy="1167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9013" y="3429283"/>
            <a:ext cx="1650610" cy="128799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6766" y="3429283"/>
            <a:ext cx="1743571" cy="128799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004" y="3420093"/>
            <a:ext cx="1738221" cy="1297180"/>
          </a:xfrm>
          <a:prstGeom prst="rect">
            <a:avLst/>
          </a:prstGeom>
        </p:spPr>
      </p:pic>
      <p:pic>
        <p:nvPicPr>
          <p:cNvPr id="26" name="Рисунок 25" descr="F:\11111\1212121.pn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12" y="2129968"/>
            <a:ext cx="1704450" cy="1121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F:\11111\IMG_4865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629" y="3403722"/>
            <a:ext cx="1810171" cy="1244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608" y="4843355"/>
            <a:ext cx="1642015" cy="1167892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645" y="4843355"/>
            <a:ext cx="1689579" cy="116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Рисунок 32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778" y="3434570"/>
            <a:ext cx="1777582" cy="1282703"/>
          </a:xfrm>
          <a:prstGeom prst="rect">
            <a:avLst/>
          </a:prstGeom>
        </p:spPr>
      </p:pic>
      <p:pic>
        <p:nvPicPr>
          <p:cNvPr id="34" name="Рисунок 33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877" y="4843355"/>
            <a:ext cx="1762483" cy="116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1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68485" y="470230"/>
            <a:ext cx="692438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PARTICIPATION IN </a:t>
            </a: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CISM</a:t>
            </a:r>
            <a:r>
              <a:rPr kumimoji="0" lang="ru-RU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INTERNATIONAL SYMPOSIUMS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56" y="4343541"/>
            <a:ext cx="3172947" cy="21152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049" y="4343541"/>
            <a:ext cx="3268548" cy="21790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0566" y="1154419"/>
            <a:ext cx="7904246" cy="445500"/>
          </a:xfrm>
        </p:spPr>
        <p:txBody>
          <a:bodyPr>
            <a:normAutofit/>
          </a:bodyPr>
          <a:lstStyle/>
          <a:p>
            <a:pPr algn="ctr"/>
            <a:r>
              <a:rPr lang="en-US" sz="16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CISM</a:t>
            </a:r>
            <a:r>
              <a:rPr lang="ru-RU" sz="16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International Symposium</a:t>
            </a:r>
            <a:r>
              <a:rPr lang="ru-RU" sz="16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Greece</a:t>
            </a:r>
            <a:r>
              <a:rPr lang="ru-RU" sz="16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2021</a:t>
            </a:r>
            <a:endParaRPr lang="ru-RU" sz="1633" dirty="0">
              <a:solidFill>
                <a:schemeClr val="bg1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915242" y="3855998"/>
            <a:ext cx="7904246" cy="445500"/>
          </a:xfrm>
          <a:prstGeom prst="rect">
            <a:avLst/>
          </a:prstGeom>
        </p:spPr>
        <p:txBody>
          <a:bodyPr vert="horz" lIns="82953" tIns="41476" rIns="82953" bIns="41476" rtlCol="0" anchor="ctr">
            <a:norm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CISM</a:t>
            </a:r>
            <a:r>
              <a:rPr kumimoji="0" lang="ru-RU" sz="16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6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International Symposium</a:t>
            </a:r>
            <a:r>
              <a:rPr kumimoji="0" lang="ru-RU" sz="16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6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Tunisia</a:t>
            </a:r>
            <a:r>
              <a:rPr kumimoji="0" lang="ru-RU" sz="16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ru-RU" sz="16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2023</a:t>
            </a:r>
            <a:endParaRPr kumimoji="0" lang="ru-RU" sz="16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83" y="1714424"/>
            <a:ext cx="1706904" cy="1698433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7"/>
          <a:stretch>
            <a:fillRect/>
          </a:stretch>
        </p:blipFill>
        <p:spPr>
          <a:xfrm>
            <a:off x="5508081" y="4554022"/>
            <a:ext cx="1759577" cy="1573317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06" y="1688143"/>
            <a:ext cx="2090379" cy="2167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 descr="DSC 2805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231" y="1714424"/>
            <a:ext cx="3344754" cy="21152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062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64458" y="470230"/>
            <a:ext cx="692438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PRESIDENT OF CISM SOLIDARITY COMMISSION 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61440" y="1795892"/>
            <a:ext cx="2090147" cy="3861635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SOLIDARITY </a:t>
            </a: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9385" y="1795892"/>
            <a:ext cx="2090147" cy="3861635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COMMISSION MEETINGS</a:t>
            </a:r>
            <a:endParaRPr kumimoji="0" lang="en-US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0413" y="1795892"/>
            <a:ext cx="2090147" cy="3861635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TRAVEL </a:t>
            </a: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WINTER GAMES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468" y="1795891"/>
            <a:ext cx="2090147" cy="3861635"/>
          </a:xfrm>
          <a:prstGeom prst="rect">
            <a:avLst/>
          </a:prstGeom>
          <a:solidFill>
            <a:schemeClr val="bg1">
              <a:lumMod val="65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SOLIDARITY</a:t>
            </a: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TROPHEY</a:t>
            </a:r>
            <a:r>
              <a:rPr kumimoji="0" lang="ru-RU" sz="16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82467" y="1861215"/>
            <a:ext cx="1763757" cy="84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FRIENDSHIP THOUGH SPORT</a:t>
            </a:r>
            <a:endParaRPr kumimoji="0" lang="ru-RU" sz="1633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03495" y="1861215"/>
            <a:ext cx="1763757" cy="84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FRIENDSHIP THOUGH SPORT</a:t>
            </a:r>
            <a:endParaRPr kumimoji="0" lang="ru-RU" sz="1633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24523" y="1861215"/>
            <a:ext cx="1763757" cy="84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FRIENDSHIP THOUGH SPORT</a:t>
            </a:r>
            <a:endParaRPr kumimoji="0" lang="ru-RU" sz="1633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45551" y="1861215"/>
            <a:ext cx="1763757" cy="84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FRIENDSHIP THOUGH SPORT</a:t>
            </a:r>
            <a:endParaRPr kumimoji="0" lang="ru-RU" sz="1633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AB930E9-F970-4D36-AF32-CD5C163950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524" y="3037053"/>
            <a:ext cx="1375381" cy="189440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144" y="3037053"/>
            <a:ext cx="1443357" cy="1894406"/>
          </a:xfrm>
          <a:prstGeom prst="rect">
            <a:avLst/>
          </a:prstGeom>
        </p:spPr>
      </p:pic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2013116" y="3037054"/>
          <a:ext cx="1502460" cy="1894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667198" imgH="8020037" progId="Acrobat.Document.11">
                  <p:embed/>
                </p:oleObj>
              </mc:Choice>
              <mc:Fallback>
                <p:oleObj name="Acrobat Document" r:id="rId6" imgW="5667198" imgH="8020037" progId="Acrobat.Document.11">
                  <p:embed/>
                  <p:pic>
                    <p:nvPicPr>
                      <p:cNvPr id="23" name="Объект 2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13116" y="3037054"/>
                        <a:ext cx="1502460" cy="18944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/>
        </p:nvGraphicFramePr>
        <p:xfrm>
          <a:off x="6912442" y="3037053"/>
          <a:ext cx="1144591" cy="1894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5667198" imgH="8020037" progId="AcroExch.Document.11">
                  <p:embed/>
                </p:oleObj>
              </mc:Choice>
              <mc:Fallback>
                <p:oleObj name="Acrobat Document" r:id="rId8" imgW="5667198" imgH="8020037" progId="AcroExch.Document.11">
                  <p:embed/>
                  <p:pic>
                    <p:nvPicPr>
                      <p:cNvPr id="24" name="Объект 2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12442" y="3037053"/>
                        <a:ext cx="1144591" cy="1894406"/>
                      </a:xfrm>
                      <a:prstGeom prst="rect">
                        <a:avLst/>
                      </a:prstGeom>
                      <a:ln w="952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66" t="3236"/>
          <a:stretch/>
        </p:blipFill>
        <p:spPr>
          <a:xfrm>
            <a:off x="6259199" y="4016918"/>
            <a:ext cx="532255" cy="28354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66" t="3236"/>
          <a:stretch/>
        </p:blipFill>
        <p:spPr>
          <a:xfrm>
            <a:off x="6259199" y="4343540"/>
            <a:ext cx="532255" cy="28354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66" t="3236"/>
          <a:stretch/>
        </p:blipFill>
        <p:spPr>
          <a:xfrm>
            <a:off x="6259199" y="4670162"/>
            <a:ext cx="532255" cy="2835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66" t="3236"/>
          <a:stretch/>
        </p:blipFill>
        <p:spPr>
          <a:xfrm>
            <a:off x="6259199" y="3690296"/>
            <a:ext cx="532255" cy="28354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66" t="3236"/>
          <a:stretch/>
        </p:blipFill>
        <p:spPr>
          <a:xfrm>
            <a:off x="6259199" y="3363675"/>
            <a:ext cx="532255" cy="2835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66" t="3236"/>
          <a:stretch/>
        </p:blipFill>
        <p:spPr>
          <a:xfrm>
            <a:off x="6259199" y="3037053"/>
            <a:ext cx="532255" cy="2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45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64458" y="470230"/>
            <a:ext cx="692438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2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INTERNATIONAL MILITARY SPORTS COUNCIL </a:t>
            </a:r>
            <a:endParaRPr kumimoji="0" lang="ru-RU" sz="16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22" y="1469270"/>
            <a:ext cx="6203310" cy="465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52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8421A3B-A477-29D6-E0C6-D6F3294DB6B3}"/>
              </a:ext>
            </a:extLst>
          </p:cNvPr>
          <p:cNvSpPr/>
          <p:nvPr/>
        </p:nvSpPr>
        <p:spPr>
          <a:xfrm>
            <a:off x="1457972" y="1207971"/>
            <a:ext cx="9370809" cy="18792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4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b="21199"/>
          <a:stretch>
            <a:fillRect/>
          </a:stretch>
        </p:blipFill>
        <p:spPr bwMode="auto">
          <a:xfrm>
            <a:off x="9558191" y="147478"/>
            <a:ext cx="1270590" cy="9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116128E-2AC6-3E97-1FB9-95E8589F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95" y="147478"/>
            <a:ext cx="914541" cy="951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68485" y="2514459"/>
            <a:ext cx="7427981" cy="137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72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 YOU FOR YOUR ATTENTION </a:t>
            </a:r>
            <a:endParaRPr kumimoji="0" lang="en-GB" sz="2722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22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414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3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Friendship through sport!</a:t>
            </a:r>
            <a:endParaRPr kumimoji="0" lang="ru-RU" sz="2903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76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2BE6071A-E590-6117-2EA0-8C0137242033}"/>
              </a:ext>
            </a:extLst>
          </p:cNvPr>
          <p:cNvSpPr txBox="1"/>
          <p:nvPr/>
        </p:nvSpPr>
        <p:spPr>
          <a:xfrm>
            <a:off x="1905966" y="1863832"/>
            <a:ext cx="8380071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Candidates</a:t>
            </a: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6F6392-5710-4BF2-9465-CD0E1C04B8D5}"/>
              </a:ext>
            </a:extLst>
          </p:cNvPr>
          <p:cNvSpPr txBox="1"/>
          <p:nvPr/>
        </p:nvSpPr>
        <p:spPr>
          <a:xfrm>
            <a:off x="2033289" y="3429006"/>
            <a:ext cx="8125426" cy="323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</a:t>
            </a: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Colonel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Christian Lützkendorf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Germany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970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9554E87-DF2F-141E-473B-2903472D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3746F-B42A-474D-94FA-02D6826DE614}" type="slidenum">
              <a:rPr kumimoji="0" lang="de-DE" sz="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710BA16-2667-82A7-45CF-A344A4F4BD10}"/>
              </a:ext>
            </a:extLst>
          </p:cNvPr>
          <p:cNvSpPr/>
          <p:nvPr/>
        </p:nvSpPr>
        <p:spPr>
          <a:xfrm>
            <a:off x="406179" y="1440000"/>
            <a:ext cx="11040000" cy="27347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Board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Directors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Elections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2025 – 2029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Candidate</a:t>
            </a: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Lieutenant Colonel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Christian Lützkendorf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Germany</a:t>
            </a:r>
          </a:p>
        </p:txBody>
      </p:sp>
    </p:spTree>
    <p:extLst>
      <p:ext uri="{BB962C8B-B14F-4D97-AF65-F5344CB8AC3E}">
        <p14:creationId xmlns:p14="http://schemas.microsoft.com/office/powerpoint/2010/main" val="3106084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4899E-B151-EA46-9FEC-FA7A783C5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3746F-B42A-474D-94FA-02D6826DE614}" type="slidenum">
              <a:rPr kumimoji="0" lang="de-DE" sz="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9" name="Textplatzhalter 6">
            <a:extLst>
              <a:ext uri="{FF2B5EF4-FFF2-40B4-BE49-F238E27FC236}">
                <a16:creationId xmlns:a16="http://schemas.microsoft.com/office/drawing/2014/main" id="{DB46502A-3066-2441-A10A-5810F0284C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117" y="0"/>
            <a:ext cx="11425767" cy="912000"/>
          </a:xfrm>
        </p:spPr>
        <p:txBody>
          <a:bodyPr/>
          <a:lstStyle/>
          <a:p>
            <a:pPr>
              <a:defRPr/>
            </a:pPr>
            <a:r>
              <a:rPr lang="de-DE" cap="none" dirty="0"/>
              <a:t>Curriculum Vitae</a:t>
            </a:r>
          </a:p>
          <a:p>
            <a:pPr>
              <a:defRPr/>
            </a:pPr>
            <a:r>
              <a:rPr lang="de-DE" cap="none" dirty="0"/>
              <a:t>Lieutenant Colonel Christian Lützkendorf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7384470-AFF5-A79E-1A6E-4DC4C85C58CD}"/>
              </a:ext>
            </a:extLst>
          </p:cNvPr>
          <p:cNvSpPr txBox="1"/>
          <p:nvPr/>
        </p:nvSpPr>
        <p:spPr>
          <a:xfrm>
            <a:off x="4309731" y="28637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C673CDD7-DA39-D7EF-EBD4-AF9E54C5F719}"/>
              </a:ext>
            </a:extLst>
          </p:cNvPr>
          <p:cNvGraphicFramePr>
            <a:graphicFrameLocks noGrp="1"/>
          </p:cNvGraphicFramePr>
          <p:nvPr/>
        </p:nvGraphicFramePr>
        <p:xfrm>
          <a:off x="597206" y="1567784"/>
          <a:ext cx="10809710" cy="439443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5673">
                  <a:extLst>
                    <a:ext uri="{9D8B030D-6E8A-4147-A177-3AD203B41FA5}">
                      <a16:colId xmlns:a16="http://schemas.microsoft.com/office/drawing/2014/main" val="1519437249"/>
                    </a:ext>
                  </a:extLst>
                </a:gridCol>
                <a:gridCol w="9474037">
                  <a:extLst>
                    <a:ext uri="{9D8B030D-6E8A-4147-A177-3AD203B41FA5}">
                      <a16:colId xmlns:a16="http://schemas.microsoft.com/office/drawing/2014/main" val="2666328113"/>
                    </a:ext>
                  </a:extLst>
                </a:gridCol>
              </a:tblGrid>
              <a:tr h="474369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Periode</a:t>
                      </a: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Task </a:t>
                      </a:r>
                      <a:r>
                        <a:rPr lang="de-DE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performed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309706659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2019 - today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Chief of the German Delegation to CISM,</a:t>
                      </a:r>
                      <a:r>
                        <a:rPr lang="de-DE" sz="1600" dirty="0">
                          <a:effectLst/>
                        </a:rPr>
                        <a:t> </a:t>
                      </a:r>
                      <a:r>
                        <a:rPr lang="en-GB" sz="1600" dirty="0">
                          <a:effectLst/>
                        </a:rPr>
                        <a:t>Deputy Head of Sports Department</a:t>
                      </a:r>
                      <a:endParaRPr lang="de-DE" sz="1600" dirty="0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Armed Forces Office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4122397023"/>
                  </a:ext>
                </a:extLst>
              </a:tr>
              <a:tr h="5742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2016 - 2019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Operations staff officer for occupational health management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Bundeswehr Medical Service Headquarters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38866044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2013 - 2016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Training company commander and deputy for the head of the Training and Education Division at the Bundeswehr Sports School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262119255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2012 - 2013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Chief of the group "Sports Therapy after Deployment-related Impairment of Health" at the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Bundeswehr Sports School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359248653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2011 - 2012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Operations officer and deputy for the squadron commander of the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Air Force Force Protection Regiment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940891791"/>
                  </a:ext>
                </a:extLst>
              </a:tr>
              <a:tr h="31624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2009 - 2011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Platoon commander with the Air Force Force Protection Regiment including Deployment to Afghanistan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2668723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2008 - 2009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Advanced officer training and military specialist training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1588939302"/>
                  </a:ext>
                </a:extLst>
              </a:tr>
              <a:tr h="31624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2004 - 2008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Studies in sport sciences (diploma) at the University of the Bundeswehr in Munich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289650301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2003 - 2004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Officer training at the Air Force Officer School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1282690311"/>
                  </a:ext>
                </a:extLst>
              </a:tr>
              <a:tr h="2749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1983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Year of Birth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140" marR="20140" marT="0" marB="0" anchor="ctr"/>
                </a:tc>
                <a:extLst>
                  <a:ext uri="{0D108BD9-81ED-4DB2-BD59-A6C34878D82A}">
                    <a16:rowId xmlns:a16="http://schemas.microsoft.com/office/drawing/2014/main" val="1824591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357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CC5C7-C6CE-34C3-9FF4-931E207FA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6FBAEE-564A-8845-C98C-04653B7B3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3746F-B42A-474D-94FA-02D6826DE614}" type="slidenum">
              <a:rPr kumimoji="0" lang="de-DE" sz="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9" name="Textplatzhalter 6">
            <a:extLst>
              <a:ext uri="{FF2B5EF4-FFF2-40B4-BE49-F238E27FC236}">
                <a16:creationId xmlns:a16="http://schemas.microsoft.com/office/drawing/2014/main" id="{79C838DF-7446-3591-3002-7394C6DF5E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117" y="0"/>
            <a:ext cx="11425767" cy="912000"/>
          </a:xfrm>
        </p:spPr>
        <p:txBody>
          <a:bodyPr/>
          <a:lstStyle/>
          <a:p>
            <a:pPr>
              <a:defRPr/>
            </a:pPr>
            <a:r>
              <a:rPr lang="en-US" cap="none" dirty="0"/>
              <a:t>Commitment to CISM</a:t>
            </a:r>
          </a:p>
          <a:p>
            <a:pPr>
              <a:defRPr/>
            </a:pPr>
            <a:r>
              <a:rPr lang="en-US" cap="none" dirty="0"/>
              <a:t>Additional qualifications in the field of sport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A7EE0EF-3DF0-BDD6-E764-950E115D8CB5}"/>
              </a:ext>
            </a:extLst>
          </p:cNvPr>
          <p:cNvSpPr txBox="1"/>
          <p:nvPr/>
        </p:nvSpPr>
        <p:spPr>
          <a:xfrm>
            <a:off x="4309731" y="28637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DAB6EFBC-8682-E747-8865-71C3D13509B2}"/>
              </a:ext>
            </a:extLst>
          </p:cNvPr>
          <p:cNvGraphicFramePr>
            <a:graphicFrameLocks noGrp="1"/>
          </p:cNvGraphicFramePr>
          <p:nvPr/>
        </p:nvGraphicFramePr>
        <p:xfrm>
          <a:off x="478261" y="1173934"/>
          <a:ext cx="10809711" cy="17983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4707">
                  <a:extLst>
                    <a:ext uri="{9D8B030D-6E8A-4147-A177-3AD203B41FA5}">
                      <a16:colId xmlns:a16="http://schemas.microsoft.com/office/drawing/2014/main" val="1519437249"/>
                    </a:ext>
                  </a:extLst>
                </a:gridCol>
                <a:gridCol w="9365004">
                  <a:extLst>
                    <a:ext uri="{9D8B030D-6E8A-4147-A177-3AD203B41FA5}">
                      <a16:colId xmlns:a16="http://schemas.microsoft.com/office/drawing/2014/main" val="2666328113"/>
                    </a:ext>
                  </a:extLst>
                </a:gridCol>
              </a:tblGrid>
              <a:tr h="474369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Membership in CISM Commissions and Working Groups</a:t>
                      </a:r>
                      <a:endParaRPr lang="de-DE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140" marR="20140" marT="0" marB="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5105" marR="15105" marT="0" marB="0" anchor="ctr"/>
                </a:tc>
                <a:extLst>
                  <a:ext uri="{0D108BD9-81ED-4DB2-BD59-A6C34878D82A}">
                    <a16:rowId xmlns:a16="http://schemas.microsoft.com/office/drawing/2014/main" val="3240485485"/>
                  </a:ext>
                </a:extLst>
              </a:tr>
              <a:tr h="4413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2021 -  today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Member of CISM Sport Science Commission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4122397023"/>
                  </a:ext>
                </a:extLst>
              </a:tr>
              <a:tr h="4413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2023 -  today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Member of CISM Para Sport Working Group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88660449"/>
                  </a:ext>
                </a:extLst>
              </a:tr>
              <a:tr h="4413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2024 -  today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Member of CISM Sport Commission Triathlon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621192552"/>
                  </a:ext>
                </a:extLst>
              </a:tr>
            </a:tbl>
          </a:graphicData>
        </a:graphic>
      </p:graphicFrame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67024F0E-E5B1-00BD-2BCE-1C119F169789}"/>
              </a:ext>
            </a:extLst>
          </p:cNvPr>
          <p:cNvGraphicFramePr>
            <a:graphicFrameLocks noGrp="1"/>
          </p:cNvGraphicFramePr>
          <p:nvPr/>
        </p:nvGraphicFramePr>
        <p:xfrm>
          <a:off x="478261" y="3234177"/>
          <a:ext cx="10809711" cy="293567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44707">
                  <a:extLst>
                    <a:ext uri="{9D8B030D-6E8A-4147-A177-3AD203B41FA5}">
                      <a16:colId xmlns:a16="http://schemas.microsoft.com/office/drawing/2014/main" val="1519437249"/>
                    </a:ext>
                  </a:extLst>
                </a:gridCol>
                <a:gridCol w="9365004">
                  <a:extLst>
                    <a:ext uri="{9D8B030D-6E8A-4147-A177-3AD203B41FA5}">
                      <a16:colId xmlns:a16="http://schemas.microsoft.com/office/drawing/2014/main" val="2666328113"/>
                    </a:ext>
                  </a:extLst>
                </a:gridCol>
              </a:tblGrid>
              <a:tr h="474369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Additional qualifications in the field of sport</a:t>
                      </a:r>
                    </a:p>
                  </a:txBody>
                  <a:tcPr marL="20140" marR="20140" marT="0" marB="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5105" marR="15105" marT="0" marB="0" anchor="ctr"/>
                </a:tc>
                <a:extLst>
                  <a:ext uri="{0D108BD9-81ED-4DB2-BD59-A6C34878D82A}">
                    <a16:rowId xmlns:a16="http://schemas.microsoft.com/office/drawing/2014/main" val="3240485485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2008 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Sports instructor C in various sports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4122397023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2008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Training instructor for endurance and fitness sports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220109958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2011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Instructor and training officer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056233058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2013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Sports officer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557679476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2014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Instructor for military fitness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88660449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2015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Sports instructor B, Sports in Prevention</a:t>
                      </a:r>
                      <a:r>
                        <a:rPr lang="de-DE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(profile: posture and movement and cardiovascular system)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621192552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2017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1798320" indent="-1798320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Specialist for occupational health management (IHK)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570693634"/>
                  </a:ext>
                </a:extLst>
              </a:tr>
              <a:tr h="307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2017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1798320" indent="-1798320">
                        <a:buNone/>
                      </a:pPr>
                      <a:r>
                        <a:rPr lang="en-GB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Occupational health manager (IHK)</a:t>
                      </a:r>
                      <a:endParaRPr lang="de-DE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007262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093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2BE6071A-E590-6117-2EA0-8C0137242033}"/>
              </a:ext>
            </a:extLst>
          </p:cNvPr>
          <p:cNvSpPr txBox="1"/>
          <p:nvPr/>
        </p:nvSpPr>
        <p:spPr>
          <a:xfrm>
            <a:off x="1905966" y="1863832"/>
            <a:ext cx="8380071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Candidates</a:t>
            </a: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6F6392-5710-4BF2-9465-CD0E1C04B8D5}"/>
              </a:ext>
            </a:extLst>
          </p:cNvPr>
          <p:cNvSpPr txBox="1"/>
          <p:nvPr/>
        </p:nvSpPr>
        <p:spPr>
          <a:xfrm>
            <a:off x="2033289" y="3429006"/>
            <a:ext cx="8125426" cy="427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</a:t>
            </a: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Colonel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Jan van den </a:t>
            </a:r>
            <a:r>
              <a:rPr kumimoji="0" lang="de-DE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Dool</a:t>
            </a: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Netherlands</a:t>
            </a: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790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2BE6071A-E590-6117-2EA0-8C0137242033}"/>
              </a:ext>
            </a:extLst>
          </p:cNvPr>
          <p:cNvSpPr txBox="1"/>
          <p:nvPr/>
        </p:nvSpPr>
        <p:spPr>
          <a:xfrm>
            <a:off x="1905966" y="1863832"/>
            <a:ext cx="8380071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</a:t>
            </a: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4002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Candidates</a:t>
            </a: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6F6392-5710-4BF2-9465-CD0E1C04B8D5}"/>
              </a:ext>
            </a:extLst>
          </p:cNvPr>
          <p:cNvSpPr txBox="1"/>
          <p:nvPr/>
        </p:nvSpPr>
        <p:spPr>
          <a:xfrm>
            <a:off x="2033289" y="3429006"/>
            <a:ext cx="8125426" cy="4586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Captain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Nicholas Milne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France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13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undeswehr">
  <a:themeElements>
    <a:clrScheme name="Streitkräftebasis">
      <a:dk1>
        <a:srgbClr val="000000"/>
      </a:dk1>
      <a:lt1>
        <a:srgbClr val="FFFFFF"/>
      </a:lt1>
      <a:dk2>
        <a:srgbClr val="DB7700"/>
      </a:dk2>
      <a:lt2>
        <a:srgbClr val="004471"/>
      </a:lt2>
      <a:accent1>
        <a:srgbClr val="C6D6DE"/>
      </a:accent1>
      <a:accent2>
        <a:srgbClr val="A6B8C3"/>
      </a:accent2>
      <a:accent3>
        <a:srgbClr val="647B8A"/>
      </a:accent3>
      <a:accent4>
        <a:srgbClr val="E6110C"/>
      </a:accent4>
      <a:accent5>
        <a:srgbClr val="F29100"/>
      </a:accent5>
      <a:accent6>
        <a:srgbClr val="F9B600"/>
      </a:accent6>
      <a:hlink>
        <a:srgbClr val="0563C1"/>
      </a:hlink>
      <a:folHlink>
        <a:srgbClr val="954F72"/>
      </a:folHlink>
    </a:clrScheme>
    <a:fontScheme name="Bundeswehr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728</Words>
  <Application>Microsoft Office PowerPoint</Application>
  <PresentationFormat>Breitbild</PresentationFormat>
  <Paragraphs>307</Paragraphs>
  <Slides>17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Arial Narrow</vt:lpstr>
      <vt:lpstr>Calibri</vt:lpstr>
      <vt:lpstr>Calibri Light</vt:lpstr>
      <vt:lpstr>Times New Roman</vt:lpstr>
      <vt:lpstr>Wingdings</vt:lpstr>
      <vt:lpstr>Office</vt:lpstr>
      <vt:lpstr>Office-Design</vt:lpstr>
      <vt:lpstr>2_Тема Office</vt:lpstr>
      <vt:lpstr>Bundeswehr</vt:lpstr>
      <vt:lpstr>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CISM International Symposium, Greece, 2021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Rösen</dc:creator>
  <cp:lastModifiedBy>Rösen</cp:lastModifiedBy>
  <cp:revision>1</cp:revision>
  <dcterms:created xsi:type="dcterms:W3CDTF">2025-05-21T07:33:54Z</dcterms:created>
  <dcterms:modified xsi:type="dcterms:W3CDTF">2025-05-21T07:34:18Z</dcterms:modified>
</cp:coreProperties>
</file>